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exandria" panose="020B0604020202020204" charset="-78"/>
      <p:regular r:id="rId17"/>
    </p:embeddedFont>
    <p:embeddedFont>
      <p:font typeface="Nobil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1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-4-8.svg"/><Relationship Id="rId3" Type="http://schemas.openxmlformats.org/officeDocument/2006/relationships/image" Target="../media/image4.png"/><Relationship Id="rId12" Type="http://schemas.openxmlformats.org/officeDocument/2006/relationships/image" Target="../media/image-4-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-4-6.svg"/><Relationship Id="rId5" Type="http://schemas.openxmlformats.org/officeDocument/2006/relationships/image" Target="../media/image-4-4.svg"/><Relationship Id="rId10" Type="http://schemas.openxmlformats.org/officeDocument/2006/relationships/image" Target="../media/image-4-10.svg"/><Relationship Id="rId4" Type="http://schemas.openxmlformats.org/officeDocument/2006/relationships/image" Target="../media/image-4-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-7-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-7-5.svg"/><Relationship Id="rId5" Type="http://schemas.openxmlformats.org/officeDocument/2006/relationships/image" Target="../media/image-7-3.svg"/><Relationship Id="rId4" Type="http://schemas.openxmlformats.org/officeDocument/2006/relationships/image" Target="../media/image4.png"/><Relationship Id="rId9" Type="http://schemas.openxmlformats.org/officeDocument/2006/relationships/image" Target="../media/image-7-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-9-6.svg"/><Relationship Id="rId12" Type="http://schemas.openxmlformats.org/officeDocument/2006/relationships/image" Target="../media/image-9-1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-9-3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-9-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Тарихты оқыту: Дәстүрлі және Инновациялық Әдістер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дәрісте тарихты оқытудағы дәстүрлі және инновациялық әдістердің мәнін ашып, оларды қолданудың әдістемелік ерекшеліктерін түсіндіреміз.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3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618" y="620792"/>
            <a:ext cx="7563564" cy="1411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Мұғалімнің Рөлі және Қасиеттері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76618" y="2370534"/>
            <a:ext cx="7563564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Қазіргі заманда ұстаз тек білім беруші ғана емес, студенттердің шығармашылық жұмысының жетекшісі.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76618" y="3572470"/>
            <a:ext cx="2842974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Маңызды қасиеттер: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76618" y="4150876"/>
            <a:ext cx="3506391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Өз-өзіне сенім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76618" y="4590931"/>
            <a:ext cx="3506391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рефлексия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76618" y="5030986"/>
            <a:ext cx="3506391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Психологиялық-педагогикалық білім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76618" y="5832158"/>
            <a:ext cx="3506391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Балалармен қарым-қатынас дарыны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341412" y="3572470"/>
            <a:ext cx="3506391" cy="705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Мұғалімге қажетті екі қасиет: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341412" y="4503539"/>
            <a:ext cx="3506391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Қарапайымдылық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341412" y="4943594"/>
            <a:ext cx="3506391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Кемелденуге деген тілек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76618" y="6887289"/>
            <a:ext cx="7563564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Мұғалім – ақылдың шектеулігін жоятын, өзін-өзі ұстай білуге үйрететін адам.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60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Дәріс Жоспары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4845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03496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377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Дәстүрлі әдістер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868222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Тарихты оқытудың классикалық тәсілдері.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16962" y="284845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3203496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9" name="Text 7"/>
          <p:cNvSpPr/>
          <p:nvPr/>
        </p:nvSpPr>
        <p:spPr>
          <a:xfrm>
            <a:off x="5216962" y="3377803"/>
            <a:ext cx="31848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Инновациялық әдістер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16962" y="3868222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Жаңа технологиялар мен тәсілдердің пайда болуы.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40133" y="284845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3203496"/>
            <a:ext cx="4196358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3" name="Text 11"/>
          <p:cNvSpPr/>
          <p:nvPr/>
        </p:nvSpPr>
        <p:spPr>
          <a:xfrm>
            <a:off x="9640133" y="3377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Тиімділік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40133" y="3868222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Заманауи әдістердің артықшылықтары.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499086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345906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5520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Салыстыру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6010632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Екі әдіс түрінің айырмашылықтары.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548" y="499086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28548" y="5345906"/>
            <a:ext cx="6407944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21" name="Text 19"/>
          <p:cNvSpPr/>
          <p:nvPr/>
        </p:nvSpPr>
        <p:spPr>
          <a:xfrm>
            <a:off x="7428548" y="5520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Оқытушы құзыреті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428548" y="6010632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Әдіс таңдаудағы кәсібилік.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625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Дәстүрлі Әдістер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1152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 пәнін оқытуда ғасырлар бойы қолданылып келе жатқан классикалық әдістер: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89655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Дәріс (лекция)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33875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Сұрақ-жауап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478095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Мәтінмен жұмыс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342721" y="3896558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Тарихи құжаттарды талдау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342721" y="470165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Шолу сабағы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342721" y="514385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Баяндау, түсіндіру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280190" y="584120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Бұл әдістер ақпарат беруде және жалпы шолу жасауда әлі де маңызын жойған жоқ.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9027"/>
            <a:ext cx="110745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Инновациялық Әдістердің Пайда Болуы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143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XXI ғасырда білім беру технологиялары жаңарып, тарих пәні бойынша инновациялық әдістер кең қолданыла бастады: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93790" y="3882390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4017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Кейс-стади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56884" y="3882390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07348" y="4017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Веб-квест</a:t>
            </a:r>
            <a:endParaRPr lang="en-US" sz="2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3790" y="4902994"/>
            <a:ext cx="566976" cy="566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44253" y="5037653"/>
            <a:ext cx="31633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Интерактивті ойындар</a:t>
            </a:r>
            <a:endParaRPr lang="en-US" sz="22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56884" y="490299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307348" y="5037653"/>
            <a:ext cx="34891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АКТ (цифрлық ресурстар)</a:t>
            </a:r>
            <a:endParaRPr lang="en-US" sz="220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3790" y="5923598"/>
            <a:ext cx="566976" cy="56697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644253" y="60582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Сыни ойлау</a:t>
            </a:r>
            <a:endParaRPr lang="en-US" sz="22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456884" y="5923598"/>
            <a:ext cx="566976" cy="56697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8307348" y="60582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Флиппед-класс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85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509" y="507921"/>
            <a:ext cx="7850981" cy="1154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Заманауи Әдіс-Тәсілдердің Тиімділігі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46509" y="1939409"/>
            <a:ext cx="7850981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Инновациялық әдістер студенттердің белсенділігін арттырады: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46509" y="2442567"/>
            <a:ext cx="7850981" cy="1109663"/>
          </a:xfrm>
          <a:prstGeom prst="roundRect">
            <a:avLst>
              <a:gd name="adj" fmla="val 988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3649" y="2442567"/>
            <a:ext cx="91440" cy="1109663"/>
          </a:xfrm>
          <a:prstGeom prst="roundRect">
            <a:avLst>
              <a:gd name="adj" fmla="val 84845"/>
            </a:avLst>
          </a:prstGeom>
          <a:solidFill>
            <a:srgbClr val="1B54DA"/>
          </a:solidFill>
          <a:ln/>
        </p:spPr>
      </p:sp>
      <p:sp>
        <p:nvSpPr>
          <p:cNvPr id="7" name="Text 4"/>
          <p:cNvSpPr/>
          <p:nvPr/>
        </p:nvSpPr>
        <p:spPr>
          <a:xfrm>
            <a:off x="922615" y="2650093"/>
            <a:ext cx="2308979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Белсенді оқыту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922615" y="3049310"/>
            <a:ext cx="7367349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Студентті белсенді оқытуға бағыттайды.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46509" y="3736896"/>
            <a:ext cx="7850981" cy="1109663"/>
          </a:xfrm>
          <a:prstGeom prst="roundRect">
            <a:avLst>
              <a:gd name="adj" fmla="val 988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23649" y="3736896"/>
            <a:ext cx="91440" cy="1109663"/>
          </a:xfrm>
          <a:prstGeom prst="roundRect">
            <a:avLst>
              <a:gd name="adj" fmla="val 84845"/>
            </a:avLst>
          </a:prstGeom>
          <a:solidFill>
            <a:srgbClr val="1B54DA"/>
          </a:solidFill>
          <a:ln/>
        </p:spPr>
      </p:sp>
      <p:sp>
        <p:nvSpPr>
          <p:cNvPr id="11" name="Text 8"/>
          <p:cNvSpPr/>
          <p:nvPr/>
        </p:nvSpPr>
        <p:spPr>
          <a:xfrm>
            <a:off x="922615" y="3944422"/>
            <a:ext cx="2308979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Тарихи ойлау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922615" y="4343638"/>
            <a:ext cx="7367349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Тарихи ойлауды дамытады.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6509" y="5031224"/>
            <a:ext cx="7850981" cy="1109663"/>
          </a:xfrm>
          <a:prstGeom prst="roundRect">
            <a:avLst>
              <a:gd name="adj" fmla="val 988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23649" y="5031224"/>
            <a:ext cx="91440" cy="1109663"/>
          </a:xfrm>
          <a:prstGeom prst="roundRect">
            <a:avLst>
              <a:gd name="adj" fmla="val 84845"/>
            </a:avLst>
          </a:prstGeom>
          <a:solidFill>
            <a:srgbClr val="1B54DA"/>
          </a:solidFill>
          <a:ln/>
        </p:spPr>
      </p:sp>
      <p:sp>
        <p:nvSpPr>
          <p:cNvPr id="15" name="Text 12"/>
          <p:cNvSpPr/>
          <p:nvPr/>
        </p:nvSpPr>
        <p:spPr>
          <a:xfrm>
            <a:off x="922615" y="5238750"/>
            <a:ext cx="2308979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Зерттеу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922615" y="5637967"/>
            <a:ext cx="7367349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Дербес зерттеу жүргізуге ынталандырады.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46509" y="6325553"/>
            <a:ext cx="7850981" cy="1405057"/>
          </a:xfrm>
          <a:prstGeom prst="roundRect">
            <a:avLst>
              <a:gd name="adj" fmla="val 7810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623649" y="6325553"/>
            <a:ext cx="91440" cy="1405057"/>
          </a:xfrm>
          <a:prstGeom prst="roundRect">
            <a:avLst>
              <a:gd name="adj" fmla="val 84845"/>
            </a:avLst>
          </a:prstGeom>
          <a:solidFill>
            <a:srgbClr val="1B54DA"/>
          </a:solidFill>
          <a:ln/>
        </p:spPr>
      </p:sp>
      <p:sp>
        <p:nvSpPr>
          <p:cNvPr id="19" name="Text 16"/>
          <p:cNvSpPr/>
          <p:nvPr/>
        </p:nvSpPr>
        <p:spPr>
          <a:xfrm>
            <a:off x="922615" y="6533078"/>
            <a:ext cx="3157418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Талдау және Коммуникация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922615" y="6932295"/>
            <a:ext cx="7367349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Ақпаратты талдауға үйретеді, топтық жұмыс пен коммуникацияны күшейтеді.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578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Дәстүрлі және Инновациялық Әдістерді Салыстыру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16975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3424595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224" y="3568303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Мұғалім — негізгі ақпарат көзі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45824" y="3568303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 — белсенді ізденуші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01410" y="407491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028224" y="4218623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Біржақты ақпарат беру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45824" y="4218623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Интерактивті қарым-қатынас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01410" y="472523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28224" y="4868942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Репродуктивті тәсіл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45824" y="4868942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Шығармашылық тәсіл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1410" y="5375553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28224" y="5519261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Оқытушы басым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545824" y="5519261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 басым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6025872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28224" y="6169581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Талдау аз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545824" y="6169581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Талдау көп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3395" y="602575"/>
            <a:ext cx="8123992" cy="4405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Оқытушының Әдіс Таңдаудағы Кәсіби Құзыреті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3395" y="1254562"/>
            <a:ext cx="8157210" cy="225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Тарих мұғалімі оқу мақсатына қарай әдіс таңдап, аудитория деңгейін ескеруі тиіс.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93395" y="1638657"/>
            <a:ext cx="8157210" cy="1391364"/>
          </a:xfrm>
          <a:prstGeom prst="roundRect">
            <a:avLst>
              <a:gd name="adj" fmla="val 425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41985" y="1787247"/>
            <a:ext cx="422910" cy="422910"/>
          </a:xfrm>
          <a:prstGeom prst="roundRect">
            <a:avLst>
              <a:gd name="adj" fmla="val 21619459"/>
            </a:avLst>
          </a:prstGeom>
          <a:solidFill>
            <a:srgbClr val="1B54DA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309" y="1903571"/>
            <a:ext cx="190262" cy="1902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1985" y="2351127"/>
            <a:ext cx="1762363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Мақсатты таңдау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641985" y="2655927"/>
            <a:ext cx="7860030" cy="225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 мақсатына қарай әдіс таңдау.</a:t>
            </a:r>
            <a:endParaRPr lang="en-US" sz="1100" dirty="0"/>
          </a:p>
        </p:txBody>
      </p:sp>
      <p:sp>
        <p:nvSpPr>
          <p:cNvPr id="10" name="Shape 6"/>
          <p:cNvSpPr/>
          <p:nvPr/>
        </p:nvSpPr>
        <p:spPr>
          <a:xfrm>
            <a:off x="493395" y="3170992"/>
            <a:ext cx="8157210" cy="1391364"/>
          </a:xfrm>
          <a:prstGeom prst="roundRect">
            <a:avLst>
              <a:gd name="adj" fmla="val 425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41985" y="3319582"/>
            <a:ext cx="422910" cy="422910"/>
          </a:xfrm>
          <a:prstGeom prst="roundRect">
            <a:avLst>
              <a:gd name="adj" fmla="val 21619459"/>
            </a:avLst>
          </a:prstGeom>
          <a:solidFill>
            <a:srgbClr val="1B54DA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8309" y="3435906"/>
            <a:ext cx="190262" cy="19026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41985" y="3883462"/>
            <a:ext cx="1782008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Аудиторияны ескеру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641985" y="4188262"/>
            <a:ext cx="7860030" cy="225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Студенттердің деңгейін ескеру.</a:t>
            </a:r>
            <a:endParaRPr lang="en-US" sz="1100" dirty="0"/>
          </a:p>
        </p:txBody>
      </p:sp>
      <p:sp>
        <p:nvSpPr>
          <p:cNvPr id="15" name="Shape 10"/>
          <p:cNvSpPr/>
          <p:nvPr/>
        </p:nvSpPr>
        <p:spPr>
          <a:xfrm>
            <a:off x="493395" y="4703326"/>
            <a:ext cx="8157210" cy="1391364"/>
          </a:xfrm>
          <a:prstGeom prst="roundRect">
            <a:avLst>
              <a:gd name="adj" fmla="val 425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41985" y="4851916"/>
            <a:ext cx="422910" cy="422910"/>
          </a:xfrm>
          <a:prstGeom prst="roundRect">
            <a:avLst>
              <a:gd name="adj" fmla="val 21619459"/>
            </a:avLst>
          </a:prstGeom>
          <a:solidFill>
            <a:srgbClr val="1B54DA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58309" y="4968240"/>
            <a:ext cx="190262" cy="19026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41985" y="5415796"/>
            <a:ext cx="1976795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Инновацияны қолдану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641985" y="5720596"/>
            <a:ext cx="7860030" cy="225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Жаңа технологияларды пайдалану.</a:t>
            </a:r>
            <a:endParaRPr lang="en-US" sz="1100" dirty="0"/>
          </a:p>
        </p:txBody>
      </p:sp>
      <p:sp>
        <p:nvSpPr>
          <p:cNvPr id="20" name="Shape 14"/>
          <p:cNvSpPr/>
          <p:nvPr/>
        </p:nvSpPr>
        <p:spPr>
          <a:xfrm>
            <a:off x="493395" y="6235660"/>
            <a:ext cx="8157210" cy="1391364"/>
          </a:xfrm>
          <a:prstGeom prst="roundRect">
            <a:avLst>
              <a:gd name="adj" fmla="val 425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21" name="Shape 15"/>
          <p:cNvSpPr/>
          <p:nvPr/>
        </p:nvSpPr>
        <p:spPr>
          <a:xfrm>
            <a:off x="641985" y="6384250"/>
            <a:ext cx="422910" cy="422910"/>
          </a:xfrm>
          <a:prstGeom prst="roundRect">
            <a:avLst>
              <a:gd name="adj" fmla="val 21619459"/>
            </a:avLst>
          </a:prstGeom>
          <a:solidFill>
            <a:srgbClr val="1B54DA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58309" y="6500574"/>
            <a:ext cx="190262" cy="19026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41985" y="6948130"/>
            <a:ext cx="1762363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Үйлестіру</a:t>
            </a:r>
            <a:endParaRPr lang="en-US" sz="1350" dirty="0"/>
          </a:p>
        </p:txBody>
      </p:sp>
      <p:sp>
        <p:nvSpPr>
          <p:cNvPr id="24" name="Text 17"/>
          <p:cNvSpPr/>
          <p:nvPr/>
        </p:nvSpPr>
        <p:spPr>
          <a:xfrm>
            <a:off x="641985" y="7252930"/>
            <a:ext cx="7860030" cy="225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Дәстүр мен жаңашылдықты үйлестіру.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554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Кәсіби Құзыреттілік және Даярлық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1314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Кәсіби құзыреттілік – мамандықтың талаптарына сәйкестік дәрежесі. Кәсіби даярлық – білім, біліктілік, машықтар жүйесі.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20351" y="4449247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«Ұстазы жақсының ұстамы жақсы» – бүгінгі тәуелсіз мемлекетіміздің ертеңі жас ұрпақтың меңгерген біліміне, алған тәжірибесіне байланысты.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4194096"/>
            <a:ext cx="30480" cy="1599009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7" name="Text 4"/>
          <p:cNvSpPr/>
          <p:nvPr/>
        </p:nvSpPr>
        <p:spPr>
          <a:xfrm>
            <a:off x="6280190" y="604825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Оқушылардың танымдық көзқарасын байыту оқытушының шеберлігіне байланысты.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60086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Интербелсенді Оқыту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2297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Интербелсенді оқыту – диалог арқылы үйрену, яғни "үйретуші – үйренуші", "үйренуші – үйренуші", "үйренуші – өзімен өзі" форматтарындағы қарым-қатынас.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857256" y="335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Белсенді қатысу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84238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Бірлескен таным процесіне белсенді араласу.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15633" y="3886795"/>
            <a:ext cx="339328" cy="3393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37790" y="335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Талқылау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384238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Білімдерді ортаға салып, талқылау.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75201" y="3886795"/>
            <a:ext cx="339328" cy="3393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37790" y="58045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Сыни ойлау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937790" y="6294953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Терең ойлану, рефлексиялық қабілеттерді дамыту.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75201" y="6146363"/>
            <a:ext cx="339328" cy="33932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857256" y="58045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Пікірталас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93790" y="6294953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Пікірталастарға қатысып, өз ойын дәлелдеу.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015633" y="6146363"/>
            <a:ext cx="339328" cy="339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Произвольный</PresentationFormat>
  <Paragraphs>101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Calibri</vt:lpstr>
      <vt:lpstr>Alexandria Light</vt:lpstr>
      <vt:lpstr>Arial</vt:lpstr>
      <vt:lpstr>Alexandria</vt:lpstr>
      <vt:lpstr>Nobile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РР</dc:creator>
  <cp:lastModifiedBy>РР</cp:lastModifiedBy>
  <cp:revision>2</cp:revision>
  <dcterms:created xsi:type="dcterms:W3CDTF">2025-11-16T09:38:33Z</dcterms:created>
  <dcterms:modified xsi:type="dcterms:W3CDTF">2025-11-16T09:40:56Z</dcterms:modified>
</cp:coreProperties>
</file>